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2" r:id="rId13"/>
    <p:sldId id="283" r:id="rId14"/>
    <p:sldId id="279" r:id="rId15"/>
    <p:sldId id="280" r:id="rId16"/>
    <p:sldId id="281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E2C"/>
    <a:srgbClr val="465723"/>
    <a:srgbClr val="39471D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B470-7265-476E-AEAE-B994A4C99C3B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004D-6DBE-467E-B9C8-3ECFC1EB98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6004D-6DBE-467E-B9C8-3ECFC1EB986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5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8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79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01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4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5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0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0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6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0EC8D-17F2-4955-98FB-8B3A05AE6EC2}" type="datetimeFigureOut">
              <a:rPr lang="es-ES" smtClean="0"/>
              <a:t>08/10/2017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csURJC-students/2016-tfg-jorge-vela" TargetMode="External"/><Relationship Id="rId2" Type="http://schemas.openxmlformats.org/officeDocument/2006/relationships/hyperlink" Target="http://jderobot.org/Jvela-tf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2276873"/>
            <a:ext cx="6912768" cy="504056"/>
          </a:xfrm>
        </p:spPr>
        <p:txBody>
          <a:bodyPr>
            <a:normAutofit fontScale="90000"/>
          </a:bodyPr>
          <a:lstStyle/>
          <a:p>
            <a:r>
              <a:rPr lang="es-ES" dirty="0"/>
              <a:t>Despegue, navegación y aterrizaje visuales de un </a:t>
            </a:r>
            <a:r>
              <a:rPr lang="es-ES" dirty="0" err="1"/>
              <a:t>drone</a:t>
            </a:r>
            <a:r>
              <a:rPr lang="es-ES" dirty="0"/>
              <a:t> usando </a:t>
            </a:r>
            <a:r>
              <a:rPr lang="es-ES" dirty="0" err="1"/>
              <a:t>JdeRobot</a:t>
            </a:r>
            <a:r>
              <a:rPr lang="pt-BR" dirty="0"/>
              <a:t> 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8466" y="4437112"/>
            <a:ext cx="5489409" cy="1224136"/>
          </a:xfrm>
        </p:spPr>
        <p:txBody>
          <a:bodyPr>
            <a:normAutofit fontScale="77500" lnSpcReduction="20000"/>
          </a:bodyPr>
          <a:lstStyle/>
          <a:p>
            <a:endParaRPr lang="es-ES" dirty="0"/>
          </a:p>
          <a:p>
            <a:r>
              <a:rPr lang="es-ES" i="1" dirty="0">
                <a:solidFill>
                  <a:schemeClr val="tx1"/>
                </a:solidFill>
              </a:rPr>
              <a:t>Jorge Vela Peña</a:t>
            </a:r>
          </a:p>
          <a:p>
            <a:r>
              <a:rPr lang="es-ES" i="1" dirty="0">
                <a:solidFill>
                  <a:schemeClr val="tx1"/>
                </a:solidFill>
              </a:rPr>
              <a:t>j.vela@alumnos.urjc.es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5" y="332656"/>
            <a:ext cx="2448272" cy="108011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26" y="3493692"/>
            <a:ext cx="936104" cy="120875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21755"/>
            <a:ext cx="1905266" cy="95263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158578" y="6021288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latin typeface="+mj-lt"/>
              </a:rPr>
              <a:t>X de octubre de 2017</a:t>
            </a:r>
          </a:p>
        </p:txBody>
      </p:sp>
    </p:spTree>
    <p:extLst>
      <p:ext uri="{BB962C8B-B14F-4D97-AF65-F5344CB8AC3E}">
        <p14:creationId xmlns:p14="http://schemas.microsoft.com/office/powerpoint/2010/main" val="56442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87450" y="2148213"/>
            <a:ext cx="7643192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Despegue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Búsqueda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Posible baliza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Centrándose sobre la baliza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Aterrizando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Aterrizado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629594" y="1532307"/>
            <a:ext cx="18848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Autómata</a:t>
            </a:r>
            <a:endParaRPr lang="es-ES" sz="3200" dirty="0"/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73452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808509" y="1528011"/>
            <a:ext cx="5715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Despegue, búsqueda y aterrizaje</a:t>
            </a:r>
            <a:endParaRPr lang="es-ES" sz="3200" dirty="0"/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A2E178A1-2182-433B-8E26-D220028C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04" y="2262883"/>
            <a:ext cx="7643192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Despegue.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Búsqueda.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Aterrizaje.</a:t>
            </a:r>
          </a:p>
        </p:txBody>
      </p:sp>
    </p:spTree>
    <p:extLst>
      <p:ext uri="{BB962C8B-B14F-4D97-AF65-F5344CB8AC3E}">
        <p14:creationId xmlns:p14="http://schemas.microsoft.com/office/powerpoint/2010/main" val="168993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4373" y="1549548"/>
            <a:ext cx="3035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Primer aterrizaje</a:t>
            </a:r>
            <a:endParaRPr lang="es-ES" sz="3200" dirty="0"/>
          </a:p>
        </p:txBody>
      </p:sp>
      <p:pic>
        <p:nvPicPr>
          <p:cNvPr id="9" name="Drone take off and land">
            <a:hlinkClick r:id="" action="ppaction://media"/>
            <a:extLst>
              <a:ext uri="{FF2B5EF4-FFF2-40B4-BE49-F238E27FC236}">
                <a16:creationId xmlns:a16="http://schemas.microsoft.com/office/drawing/2014/main" id="{E1D46ADD-26A7-464B-B0D7-4617717D7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876" y="2237862"/>
            <a:ext cx="7074532" cy="38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4373" y="1549548"/>
            <a:ext cx="347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Detección de baliza</a:t>
            </a:r>
            <a:endParaRPr lang="es-ES" sz="3200" dirty="0"/>
          </a:p>
        </p:txBody>
      </p:sp>
      <p:pic>
        <p:nvPicPr>
          <p:cNvPr id="3" name="J Detect Beacon">
            <a:hlinkClick r:id="" action="ppaction://media"/>
            <a:extLst>
              <a:ext uri="{FF2B5EF4-FFF2-40B4-BE49-F238E27FC236}">
                <a16:creationId xmlns:a16="http://schemas.microsoft.com/office/drawing/2014/main" id="{51955D62-78E1-4CF1-9743-819415A52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9632" y="2348880"/>
            <a:ext cx="6516216" cy="36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641947"/>
            <a:ext cx="8229600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b="1" dirty="0"/>
              <a:t>Objetivo cumplido: </a:t>
            </a:r>
            <a:r>
              <a:rPr lang="es-ES" sz="2800" dirty="0"/>
              <a:t>Despegue, búsqueda y aterrizaje del </a:t>
            </a:r>
            <a:r>
              <a:rPr lang="es-ES" sz="2800" dirty="0" err="1"/>
              <a:t>drone</a:t>
            </a:r>
            <a:r>
              <a:rPr lang="es-ES" sz="2800" dirty="0"/>
              <a:t> controlado visualmente.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Validar con el simulador </a:t>
            </a:r>
            <a:r>
              <a:rPr lang="es-ES" sz="2800" dirty="0" err="1"/>
              <a:t>Gazebo</a:t>
            </a:r>
            <a:r>
              <a:rPr lang="es-ES" sz="28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Validar con un robot real.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366380" y="1582778"/>
            <a:ext cx="24112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Conclusiones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346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71600" y="2971440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Trabajar con visión artificial.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Trabajar con drones.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098584" y="1771808"/>
            <a:ext cx="29468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Trabajos futuros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9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Enlaces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9115" y="3011442"/>
            <a:ext cx="8037685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err="1"/>
              <a:t>Mediawiki</a:t>
            </a:r>
            <a:r>
              <a:rPr lang="es-ES" sz="2400" dirty="0"/>
              <a:t>: </a:t>
            </a:r>
            <a:r>
              <a:rPr lang="es-ES" sz="2400" dirty="0">
                <a:hlinkClick r:id="rId2"/>
              </a:rPr>
              <a:t>http://jderobot.org/Jvela-tfg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Repositorio: </a:t>
            </a:r>
            <a:r>
              <a:rPr lang="es-ES" sz="2400" dirty="0">
                <a:hlinkClick r:id="rId3"/>
              </a:rPr>
              <a:t>https://github.com/RoboticsURJC-students/2016-tfg-jorge-vela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707904" y="1963603"/>
            <a:ext cx="1449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Enlaces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680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Introducción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Objetivos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Infraestructura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Diseño e implementación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Percepción y control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Conclusiones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cxnSp>
        <p:nvCxnSpPr>
          <p:cNvPr id="7" name="6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6786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Robótica y su aplicación en los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Estructura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Software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Distintos usos</a:t>
            </a:r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D2CFEAE-931A-4CA2-A27D-1614B24D3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35" y="4574543"/>
            <a:ext cx="2834912" cy="14174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B3D4311-2049-477E-BF6A-86F79659C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99" y="1873876"/>
            <a:ext cx="2458616" cy="21783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C8DD161-0F5D-4DEA-9797-6981253191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26" y="4437112"/>
            <a:ext cx="3764547" cy="16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093076"/>
            <a:ext cx="8229600" cy="39933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Despegue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Búsqueda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Aterrizaje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13819" y="5095389"/>
            <a:ext cx="8459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Filtro de color		Detección de objetos		Control del </a:t>
            </a:r>
            <a:r>
              <a:rPr lang="es-ES" sz="2000" dirty="0" err="1">
                <a:solidFill>
                  <a:schemeClr val="accent5">
                    <a:lumMod val="50000"/>
                  </a:schemeClr>
                </a:solidFill>
              </a:rPr>
              <a:t>drone</a:t>
            </a:r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     </a:t>
            </a:r>
          </a:p>
          <a:p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470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Infraestructura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8910" y="1907120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err="1"/>
              <a:t>JdeRobot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/>
              <a:t>Gazebo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/>
              <a:t>OpenCV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Drones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3BE8084-27FF-4621-86B8-1BEFCABB3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036" y="2324041"/>
            <a:ext cx="3624328" cy="3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3779" y="2150663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Adquisición de la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Procesamiento de la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Envío de la información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779912" y="1496723"/>
            <a:ext cx="13548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Diseño</a:t>
            </a:r>
          </a:p>
          <a:p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B0D280C-9E62-47CD-A178-96A45DF3AB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49"/>
          <a:stretch/>
        </p:blipFill>
        <p:spPr>
          <a:xfrm>
            <a:off x="5208122" y="4005064"/>
            <a:ext cx="1518479" cy="863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38AFE1C-C5AF-45FE-9A07-D4A7859D8D8C}"/>
              </a:ext>
            </a:extLst>
          </p:cNvPr>
          <p:cNvSpPr/>
          <p:nvPr/>
        </p:nvSpPr>
        <p:spPr>
          <a:xfrm>
            <a:off x="5286746" y="2996952"/>
            <a:ext cx="1438571" cy="934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87A1A5F-828A-4400-9CD3-04DC4F98AC6D}"/>
              </a:ext>
            </a:extLst>
          </p:cNvPr>
          <p:cNvSpPr/>
          <p:nvPr/>
        </p:nvSpPr>
        <p:spPr>
          <a:xfrm>
            <a:off x="7020272" y="2996952"/>
            <a:ext cx="1368152" cy="934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Percepción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95FAEC5-F519-47B0-ABC8-094AC40DC659}"/>
              </a:ext>
            </a:extLst>
          </p:cNvPr>
          <p:cNvSpPr/>
          <p:nvPr/>
        </p:nvSpPr>
        <p:spPr>
          <a:xfrm>
            <a:off x="5286746" y="5230964"/>
            <a:ext cx="3101678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Procesamiento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673ACF25-57A4-4A5F-BD2C-3C84A331A826}"/>
              </a:ext>
            </a:extLst>
          </p:cNvPr>
          <p:cNvSpPr/>
          <p:nvPr/>
        </p:nvSpPr>
        <p:spPr>
          <a:xfrm>
            <a:off x="7597140" y="3932455"/>
            <a:ext cx="45719" cy="1230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ECBB514E-82C0-44C2-8F7A-560F3B1C0398}"/>
              </a:ext>
            </a:extLst>
          </p:cNvPr>
          <p:cNvSpPr/>
          <p:nvPr/>
        </p:nvSpPr>
        <p:spPr>
          <a:xfrm rot="10800000">
            <a:off x="6006031" y="4048239"/>
            <a:ext cx="45719" cy="1182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3" name="Conector: curvado 92">
            <a:extLst>
              <a:ext uri="{FF2B5EF4-FFF2-40B4-BE49-F238E27FC236}">
                <a16:creationId xmlns:a16="http://schemas.microsoft.com/office/drawing/2014/main" id="{84E86F21-0F63-4CAD-944E-101A43BC6FF3}"/>
              </a:ext>
            </a:extLst>
          </p:cNvPr>
          <p:cNvCxnSpPr>
            <a:cxnSpLocks/>
          </p:cNvCxnSpPr>
          <p:nvPr/>
        </p:nvCxnSpPr>
        <p:spPr>
          <a:xfrm>
            <a:off x="6443942" y="4538995"/>
            <a:ext cx="615748" cy="244388"/>
          </a:xfrm>
          <a:prstGeom prst="curvedConnector3">
            <a:avLst>
              <a:gd name="adj1" fmla="val -1924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: curvado 103">
            <a:extLst>
              <a:ext uri="{FF2B5EF4-FFF2-40B4-BE49-F238E27FC236}">
                <a16:creationId xmlns:a16="http://schemas.microsoft.com/office/drawing/2014/main" id="{0A08075F-27F6-4A8C-B654-4449AE977F6E}"/>
              </a:ext>
            </a:extLst>
          </p:cNvPr>
          <p:cNvCxnSpPr>
            <a:cxnSpLocks/>
          </p:cNvCxnSpPr>
          <p:nvPr/>
        </p:nvCxnSpPr>
        <p:spPr>
          <a:xfrm flipV="1">
            <a:off x="6765809" y="4367584"/>
            <a:ext cx="686073" cy="416962"/>
          </a:xfrm>
          <a:prstGeom prst="curvedConnector3">
            <a:avLst>
              <a:gd name="adj1" fmla="val 2472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7FFF6EC0-0BC4-43CE-9E94-BDF7DBD7E0C0}"/>
              </a:ext>
            </a:extLst>
          </p:cNvPr>
          <p:cNvCxnSpPr/>
          <p:nvPr/>
        </p:nvCxnSpPr>
        <p:spPr>
          <a:xfrm flipH="1">
            <a:off x="7020272" y="4367584"/>
            <a:ext cx="43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41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49115" y="2375884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Obtención de la imagen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Filtro de color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Pre-procesamiento: erosión y dilatación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Detección cruceta</a:t>
            </a:r>
          </a:p>
          <a:p>
            <a:pPr marL="0" indent="0">
              <a:buNone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512555" y="1475322"/>
            <a:ext cx="211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</a:t>
            </a:r>
            <a:endParaRPr lang="es-ES" sz="32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BB2F73A-91B1-4F2D-A793-94D93071F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7" y="4273217"/>
            <a:ext cx="5364088" cy="19797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5FCF5E5-C6A2-463D-A4F9-9F9BB20CB7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40201" r="28333" b="21095"/>
          <a:stretch/>
        </p:blipFill>
        <p:spPr>
          <a:xfrm>
            <a:off x="6393459" y="1978178"/>
            <a:ext cx="2485256" cy="199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2148213"/>
            <a:ext cx="8229600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División por objetos.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Procesar y sumar los objetos.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Filtrar para obtener los datos deseados.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411252" y="1452705"/>
            <a:ext cx="20541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E2FB643-895A-4C15-819F-C85CD8638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9" y="3980311"/>
            <a:ext cx="5366829" cy="253466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48065BA-892B-47E5-8066-2B83BD108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9" t="17806" r="7402" b="50000"/>
          <a:stretch/>
        </p:blipFill>
        <p:spPr>
          <a:xfrm>
            <a:off x="6060059" y="2198235"/>
            <a:ext cx="2818656" cy="16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6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87528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Despegue del </a:t>
            </a:r>
            <a:r>
              <a:rPr lang="es-ES" sz="2400" dirty="0" err="1"/>
              <a:t>drone</a:t>
            </a:r>
            <a:r>
              <a:rPr lang="es-ES" sz="24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Movimiento y control PD.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Aterrizaje.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91880" y="140110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Control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7BC660-62DF-4B65-A0B8-8D36276C0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04" y="2270388"/>
            <a:ext cx="4532843" cy="35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2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237</Words>
  <Application>Microsoft Office PowerPoint</Application>
  <PresentationFormat>Presentación en pantalla (4:3)</PresentationFormat>
  <Paragraphs>100</Paragraphs>
  <Slides>16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Tema de Office</vt:lpstr>
      <vt:lpstr>Despegue, navegación y aterrizaje visuales de un drone usando JdeRobot </vt:lpstr>
      <vt:lpstr>Índice</vt:lpstr>
      <vt:lpstr>Introducción</vt:lpstr>
      <vt:lpstr>Objetivos</vt:lpstr>
      <vt:lpstr>Infraestructura</vt:lpstr>
      <vt:lpstr>Algoritmo</vt:lpstr>
      <vt:lpstr>Algoritmo</vt:lpstr>
      <vt:lpstr>Algoritmo</vt:lpstr>
      <vt:lpstr>Algoritmo</vt:lpstr>
      <vt:lpstr>Algoritmo</vt:lpstr>
      <vt:lpstr>Algoritmo</vt:lpstr>
      <vt:lpstr>Experimentos</vt:lpstr>
      <vt:lpstr>Experimentos</vt:lpstr>
      <vt:lpstr>Conclusiones</vt:lpstr>
      <vt:lpstr>Conclusiones</vt:lpstr>
      <vt:lpstr>Enlaces</vt:lpstr>
    </vt:vector>
  </TitlesOfParts>
  <Company>U.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Jorge Vela Peña</cp:lastModifiedBy>
  <cp:revision>187</cp:revision>
  <dcterms:created xsi:type="dcterms:W3CDTF">2017-09-05T16:49:44Z</dcterms:created>
  <dcterms:modified xsi:type="dcterms:W3CDTF">2017-10-08T10:54:59Z</dcterms:modified>
</cp:coreProperties>
</file>